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Carlito" panose="020B0604020202020204" charset="0"/>
      <p:regular r:id="rId20"/>
    </p:embeddedFont>
    <p:embeddedFont>
      <p:font typeface="Carlito Bold" panose="020B0604020202020204" charset="0"/>
      <p:regular r:id="rId21"/>
    </p:embeddedFont>
    <p:embeddedFont>
      <p:font typeface="DM Sa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F6BB6-C118-4E2D-9374-CDE6FF29C4C6}" v="1" dt="2026-01-07T17:36:58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H" userId="6e4cc4a2bf18343d" providerId="LiveId" clId="{B3C4A984-8E16-4251-8403-8CA2A90536D4}"/>
    <pc:docChg chg="custSel modSld">
      <pc:chgData name="Dave H" userId="6e4cc4a2bf18343d" providerId="LiveId" clId="{B3C4A984-8E16-4251-8403-8CA2A90536D4}" dt="2026-01-07T17:37:22.967" v="42" actId="20577"/>
      <pc:docMkLst>
        <pc:docMk/>
      </pc:docMkLst>
      <pc:sldChg chg="modSp mod">
        <pc:chgData name="Dave H" userId="6e4cc4a2bf18343d" providerId="LiveId" clId="{B3C4A984-8E16-4251-8403-8CA2A90536D4}" dt="2026-01-07T17:37:22.967" v="42" actId="20577"/>
        <pc:sldMkLst>
          <pc:docMk/>
          <pc:sldMk cId="0" sldId="270"/>
        </pc:sldMkLst>
        <pc:spChg chg="mod">
          <ac:chgData name="Dave H" userId="6e4cc4a2bf18343d" providerId="LiveId" clId="{B3C4A984-8E16-4251-8403-8CA2A90536D4}" dt="2026-01-07T17:36:58.538" v="1"/>
          <ac:spMkLst>
            <pc:docMk/>
            <pc:sldMk cId="0" sldId="270"/>
            <ac:spMk id="5" creationId="{00000000-0000-0000-0000-000000000000}"/>
          </ac:spMkLst>
        </pc:spChg>
        <pc:spChg chg="mod">
          <ac:chgData name="Dave H" userId="6e4cc4a2bf18343d" providerId="LiveId" clId="{B3C4A984-8E16-4251-8403-8CA2A90536D4}" dt="2026-01-07T17:36:58.538" v="1"/>
          <ac:spMkLst>
            <pc:docMk/>
            <pc:sldMk cId="0" sldId="270"/>
            <ac:spMk id="6" creationId="{00000000-0000-0000-0000-000000000000}"/>
          </ac:spMkLst>
        </pc:spChg>
        <pc:spChg chg="mod">
          <ac:chgData name="Dave H" userId="6e4cc4a2bf18343d" providerId="LiveId" clId="{B3C4A984-8E16-4251-8403-8CA2A90536D4}" dt="2026-01-07T17:36:58.538" v="1"/>
          <ac:spMkLst>
            <pc:docMk/>
            <pc:sldMk cId="0" sldId="270"/>
            <ac:spMk id="7" creationId="{00000000-0000-0000-0000-000000000000}"/>
          </ac:spMkLst>
        </pc:spChg>
        <pc:spChg chg="mod">
          <ac:chgData name="Dave H" userId="6e4cc4a2bf18343d" providerId="LiveId" clId="{B3C4A984-8E16-4251-8403-8CA2A90536D4}" dt="2026-01-07T17:37:01.768" v="2" actId="14100"/>
          <ac:spMkLst>
            <pc:docMk/>
            <pc:sldMk cId="0" sldId="270"/>
            <ac:spMk id="8" creationId="{00000000-0000-0000-0000-000000000000}"/>
          </ac:spMkLst>
        </pc:spChg>
        <pc:spChg chg="mod">
          <ac:chgData name="Dave H" userId="6e4cc4a2bf18343d" providerId="LiveId" clId="{B3C4A984-8E16-4251-8403-8CA2A90536D4}" dt="2026-01-07T17:36:58.538" v="1"/>
          <ac:spMkLst>
            <pc:docMk/>
            <pc:sldMk cId="0" sldId="270"/>
            <ac:spMk id="9" creationId="{00000000-0000-0000-0000-000000000000}"/>
          </ac:spMkLst>
        </pc:spChg>
        <pc:spChg chg="mod">
          <ac:chgData name="Dave H" userId="6e4cc4a2bf18343d" providerId="LiveId" clId="{B3C4A984-8E16-4251-8403-8CA2A90536D4}" dt="2026-01-07T17:37:14.082" v="30" actId="20577"/>
          <ac:spMkLst>
            <pc:docMk/>
            <pc:sldMk cId="0" sldId="270"/>
            <ac:spMk id="10" creationId="{00000000-0000-0000-0000-000000000000}"/>
          </ac:spMkLst>
        </pc:spChg>
        <pc:spChg chg="mod">
          <ac:chgData name="Dave H" userId="6e4cc4a2bf18343d" providerId="LiveId" clId="{B3C4A984-8E16-4251-8403-8CA2A90536D4}" dt="2026-01-07T17:36:58.538" v="1"/>
          <ac:spMkLst>
            <pc:docMk/>
            <pc:sldMk cId="0" sldId="270"/>
            <ac:spMk id="11" creationId="{00000000-0000-0000-0000-000000000000}"/>
          </ac:spMkLst>
        </pc:spChg>
        <pc:spChg chg="mod">
          <ac:chgData name="Dave H" userId="6e4cc4a2bf18343d" providerId="LiveId" clId="{B3C4A984-8E16-4251-8403-8CA2A90536D4}" dt="2026-01-07T17:37:22.967" v="42" actId="20577"/>
          <ac:spMkLst>
            <pc:docMk/>
            <pc:sldMk cId="0" sldId="270"/>
            <ac:spMk id="12" creationId="{00000000-0000-0000-0000-000000000000}"/>
          </ac:spMkLst>
        </pc:spChg>
        <pc:grpChg chg="mod">
          <ac:chgData name="Dave H" userId="6e4cc4a2bf18343d" providerId="LiveId" clId="{B3C4A984-8E16-4251-8403-8CA2A90536D4}" dt="2026-01-07T17:36:58.538" v="1"/>
          <ac:grpSpMkLst>
            <pc:docMk/>
            <pc:sldMk cId="0" sldId="270"/>
            <ac:grpSpMk id="4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hyperlink" Target="https://real-work-ready.lovable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020" y="209093"/>
            <a:ext cx="16954500" cy="2172955"/>
            <a:chOff x="0" y="0"/>
            <a:chExt cx="22606000" cy="2897274"/>
          </a:xfrm>
        </p:grpSpPr>
        <p:sp>
          <p:nvSpPr>
            <p:cNvPr id="3" name="AutoShape 3"/>
            <p:cNvSpPr/>
            <p:nvPr/>
          </p:nvSpPr>
          <p:spPr>
            <a:xfrm>
              <a:off x="0" y="2884574"/>
              <a:ext cx="22606000" cy="0"/>
            </a:xfrm>
            <a:prstGeom prst="line">
              <a:avLst/>
            </a:prstGeom>
            <a:ln w="25400" cap="flat">
              <a:solidFill>
                <a:srgbClr val="F0F0F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2606000" cy="2916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299"/>
                </a:lnSpc>
              </a:pPr>
              <a:r>
                <a:rPr lang="en-US" sz="14299" b="1" u="none" spc="-285">
                  <a:solidFill>
                    <a:srgbClr val="F0F0F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LevelUpHub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68329" y="2637674"/>
            <a:ext cx="15575882" cy="2505826"/>
          </a:xfrm>
          <a:custGeom>
            <a:avLst/>
            <a:gdLst/>
            <a:ahLst/>
            <a:cxnLst/>
            <a:rect l="l" t="t" r="r" b="b"/>
            <a:pathLst>
              <a:path w="15575882" h="2505826">
                <a:moveTo>
                  <a:pt x="0" y="0"/>
                </a:moveTo>
                <a:lnTo>
                  <a:pt x="15575882" y="0"/>
                </a:lnTo>
                <a:lnTo>
                  <a:pt x="15575882" y="2505826"/>
                </a:lnTo>
                <a:lnTo>
                  <a:pt x="0" y="250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80" b="-148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97012" y="365323"/>
            <a:ext cx="1587149" cy="1552578"/>
          </a:xfrm>
          <a:custGeom>
            <a:avLst/>
            <a:gdLst/>
            <a:ahLst/>
            <a:cxnLst/>
            <a:rect l="l" t="t" r="r" b="b"/>
            <a:pathLst>
              <a:path w="1587149" h="1552578">
                <a:moveTo>
                  <a:pt x="0" y="0"/>
                </a:moveTo>
                <a:lnTo>
                  <a:pt x="1587149" y="0"/>
                </a:lnTo>
                <a:lnTo>
                  <a:pt x="1587149" y="1552578"/>
                </a:lnTo>
                <a:lnTo>
                  <a:pt x="0" y="1552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611225" y="927544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spc="239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FALL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7603" y="6616064"/>
            <a:ext cx="6151921" cy="209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31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Aikaterini Anagnostou</a:t>
            </a:r>
          </a:p>
          <a:p>
            <a:pPr algn="just">
              <a:lnSpc>
                <a:spcPts val="3199"/>
              </a:lnSpc>
            </a:pPr>
            <a:r>
              <a:rPr lang="en-US" sz="31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Hardik Dave</a:t>
            </a:r>
          </a:p>
          <a:p>
            <a:pPr algn="just">
              <a:lnSpc>
                <a:spcPts val="3199"/>
              </a:lnSpc>
            </a:pPr>
            <a:r>
              <a:rPr lang="en-US" sz="31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Krishna Sai Sumanth Pasupuleti</a:t>
            </a:r>
          </a:p>
          <a:p>
            <a:pPr algn="just">
              <a:lnSpc>
                <a:spcPts val="3199"/>
              </a:lnSpc>
            </a:pPr>
            <a:r>
              <a:rPr lang="en-US" sz="31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Harsh Raval</a:t>
            </a:r>
          </a:p>
          <a:p>
            <a:pPr marL="0" lvl="0" indent="0" algn="just">
              <a:lnSpc>
                <a:spcPts val="3199"/>
              </a:lnSpc>
            </a:pPr>
            <a:r>
              <a:rPr lang="en-US" sz="31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Vishaal Koushic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05769" y="3545731"/>
            <a:ext cx="427646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F3C64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Bridging the gap between Industry and Academia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7603" y="5749925"/>
            <a:ext cx="473341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9"/>
              </a:lnSpc>
              <a:spcBef>
                <a:spcPct val="0"/>
              </a:spcBef>
            </a:pPr>
            <a:r>
              <a:rPr lang="en-US" sz="4099" b="1">
                <a:solidFill>
                  <a:srgbClr val="007A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Team 4 - LevelUpHub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30056" y="5740400"/>
            <a:ext cx="6603464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</a:pPr>
            <a:r>
              <a:rPr lang="en-US" sz="8000" b="1" spc="-160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PRD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1635509"/>
            <a:ext cx="15821025" cy="7410450"/>
          </a:xfrm>
          <a:custGeom>
            <a:avLst/>
            <a:gdLst/>
            <a:ahLst/>
            <a:cxnLst/>
            <a:rect l="l" t="t" r="r" b="b"/>
            <a:pathLst>
              <a:path w="13180522" h="7364684">
                <a:moveTo>
                  <a:pt x="0" y="0"/>
                </a:moveTo>
                <a:lnTo>
                  <a:pt x="13180522" y="0"/>
                </a:lnTo>
                <a:lnTo>
                  <a:pt x="13180522" y="7364684"/>
                </a:lnTo>
                <a:lnTo>
                  <a:pt x="0" y="7364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" t="-21458" r="-6843" b="-5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6750" y="523875"/>
            <a:ext cx="1582102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Features of MVP for launch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6750" y="9134475"/>
            <a:ext cx="1738551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Hardik Dave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02251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8" y="4649206"/>
            <a:ext cx="3869426" cy="37613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48" y="4664977"/>
            <a:ext cx="3537632" cy="3680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4709" y="4649206"/>
            <a:ext cx="3447433" cy="40302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6750" y="523875"/>
            <a:ext cx="1582102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Key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750" y="1543050"/>
            <a:ext cx="13963650" cy="1591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4"/>
              </a:lnSpc>
              <a:spcBef>
                <a:spcPct val="0"/>
              </a:spcBef>
            </a:pPr>
            <a:r>
              <a:rPr lang="en-US" sz="4588" b="1" dirty="0">
                <a:solidFill>
                  <a:srgbClr val="007A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 Will Measure Success Across Adoption, Engagement, and Real-World Outcomes.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750" y="3595370"/>
            <a:ext cx="3100864" cy="117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7ACC"/>
                </a:solidFill>
                <a:latin typeface="Calibri (MS)"/>
                <a:ea typeface="Calibri (MS)"/>
                <a:cs typeface="Calibri (MS)"/>
                <a:sym typeface="Calibri (MS)"/>
              </a:rPr>
              <a:t>Adoption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(Are we growing?)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8764" y="3595370"/>
            <a:ext cx="3680401" cy="117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7ACC"/>
                </a:solidFill>
                <a:latin typeface="Calibri (MS)"/>
                <a:ea typeface="Calibri (MS)"/>
                <a:cs typeface="Calibri (MS)"/>
                <a:sym typeface="Calibri (MS)"/>
              </a:rPr>
              <a:t>Engagement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(Is it working well?)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24205" y="3595370"/>
            <a:ext cx="4226574" cy="111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7ACC"/>
                </a:solidFill>
                <a:latin typeface="Calibri (MS)"/>
                <a:ea typeface="Calibri (MS)"/>
                <a:cs typeface="Calibri (MS)"/>
                <a:sym typeface="Calibri (MS)"/>
              </a:rPr>
              <a:t>Outcomes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(Does it deliver value?)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02251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8387" y="9212263"/>
            <a:ext cx="244201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Vishaal </a:t>
            </a:r>
            <a:r>
              <a:rPr lang="en-US" sz="2799" dirty="0" err="1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Koushic</a:t>
            </a:r>
            <a:endParaRPr lang="en-US" sz="2799" dirty="0">
              <a:solidFill>
                <a:srgbClr val="F0F0F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091" y="1927235"/>
            <a:ext cx="16268209" cy="7019141"/>
          </a:xfrm>
          <a:custGeom>
            <a:avLst/>
            <a:gdLst/>
            <a:ahLst/>
            <a:cxnLst/>
            <a:rect l="l" t="t" r="r" b="b"/>
            <a:pathLst>
              <a:path w="16268209" h="7019141">
                <a:moveTo>
                  <a:pt x="0" y="0"/>
                </a:moveTo>
                <a:lnTo>
                  <a:pt x="16268209" y="0"/>
                </a:lnTo>
                <a:lnTo>
                  <a:pt x="16268209" y="7019141"/>
                </a:lnTo>
                <a:lnTo>
                  <a:pt x="0" y="7019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8" t="-12696" r="-6054" b="-2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8387" y="704850"/>
            <a:ext cx="9763125" cy="122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u="none" spc="-160">
                <a:solidFill>
                  <a:srgbClr val="E6E6E6"/>
                </a:solidFill>
                <a:latin typeface="Calibri (MS)"/>
                <a:ea typeface="Calibri (MS)"/>
                <a:cs typeface="Calibri (MS)"/>
                <a:sym typeface="Calibri (MS)"/>
              </a:rPr>
              <a:t>Operational Needs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8387" y="9212263"/>
            <a:ext cx="2518213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Vishaal </a:t>
            </a:r>
            <a:r>
              <a:rPr lang="en-US" sz="2799" dirty="0" err="1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Koushic</a:t>
            </a:r>
            <a:endParaRPr lang="en-US" sz="2799" dirty="0">
              <a:solidFill>
                <a:srgbClr val="F0F0F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97263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02135" y="459202"/>
            <a:ext cx="2171730" cy="2205796"/>
            <a:chOff x="0" y="0"/>
            <a:chExt cx="812800" cy="825500"/>
          </a:xfrm>
        </p:grpSpPr>
        <p:sp>
          <p:nvSpPr>
            <p:cNvPr id="3" name="Freeform 3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1746" y="64951"/>
              <a:ext cx="529308" cy="606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53701" y="2664998"/>
            <a:ext cx="1494700" cy="2142403"/>
            <a:chOff x="0" y="0"/>
            <a:chExt cx="381000" cy="546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459202"/>
            <a:ext cx="12944475" cy="1795780"/>
            <a:chOff x="0" y="0"/>
            <a:chExt cx="17259300" cy="239437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7259300" cy="1427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99"/>
                </a:lnSpc>
              </a:pPr>
              <a:r>
                <a:rPr lang="en-US" sz="6999">
                  <a:solidFill>
                    <a:srgbClr val="F0F0F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Projected Costs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04975"/>
              <a:ext cx="17259300" cy="689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02251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2965" y="3269467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$45/hr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1105" y="1895378"/>
            <a:ext cx="3163193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Full Stack Engineer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1665" y="1895378"/>
            <a:ext cx="5189870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Backend Integration Engineer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39250" y="2664998"/>
            <a:ext cx="1494700" cy="2142403"/>
            <a:chOff x="0" y="0"/>
            <a:chExt cx="381000" cy="546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34528" y="3269467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$50/hr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04571" y="1909542"/>
            <a:ext cx="5189870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UI/UX Designer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52157" y="2664998"/>
            <a:ext cx="1494700" cy="2142403"/>
            <a:chOff x="0" y="0"/>
            <a:chExt cx="381000" cy="546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065020" y="3269467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$35/hr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2406" y="1909542"/>
            <a:ext cx="5189870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QA Tester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669991" y="2664998"/>
            <a:ext cx="1494700" cy="2142403"/>
            <a:chOff x="0" y="0"/>
            <a:chExt cx="381000" cy="546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780009" y="3310532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$32/hr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2861" y="5167445"/>
            <a:ext cx="2799680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Business Analyst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863533" y="5934042"/>
            <a:ext cx="1494700" cy="2142403"/>
            <a:chOff x="0" y="0"/>
            <a:chExt cx="381000" cy="546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212948" y="5933009"/>
            <a:ext cx="1494700" cy="2142403"/>
            <a:chOff x="0" y="0"/>
            <a:chExt cx="381000" cy="546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194547" y="5157266"/>
            <a:ext cx="3888879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Ops and Infrastructure 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952156" y="5927167"/>
            <a:ext cx="1494700" cy="2142403"/>
            <a:chOff x="0" y="0"/>
            <a:chExt cx="381000" cy="546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232284" y="5189480"/>
            <a:ext cx="2934444" cy="61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Product Manager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4669991" y="5934042"/>
            <a:ext cx="1494700" cy="2142403"/>
            <a:chOff x="0" y="0"/>
            <a:chExt cx="381000" cy="546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81000" cy="546100"/>
            </a:xfrm>
            <a:custGeom>
              <a:avLst/>
              <a:gdLst/>
              <a:ahLst/>
              <a:cxnLst/>
              <a:rect l="l" t="t" r="r" b="b"/>
              <a:pathLst>
                <a:path w="381000" h="546100">
                  <a:moveTo>
                    <a:pt x="381000" y="49530"/>
                  </a:moveTo>
                  <a:lnTo>
                    <a:pt x="381000" y="546100"/>
                  </a:lnTo>
                  <a:lnTo>
                    <a:pt x="190500" y="447040"/>
                  </a:lnTo>
                  <a:lnTo>
                    <a:pt x="0" y="546100"/>
                  </a:lnTo>
                  <a:lnTo>
                    <a:pt x="0" y="49530"/>
                  </a:lnTo>
                  <a:cubicBezTo>
                    <a:pt x="0" y="22860"/>
                    <a:pt x="22860" y="0"/>
                    <a:pt x="49530" y="0"/>
                  </a:cubicBezTo>
                  <a:lnTo>
                    <a:pt x="331470" y="0"/>
                  </a:lnTo>
                  <a:cubicBezTo>
                    <a:pt x="358140" y="0"/>
                    <a:pt x="381000" y="21590"/>
                    <a:pt x="381000" y="50800"/>
                  </a:cubicBezTo>
                  <a:close/>
                </a:path>
              </a:pathLst>
            </a:custGeom>
            <a:solidFill>
              <a:srgbClr val="3FB5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381000" cy="52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809141" y="5250452"/>
            <a:ext cx="321639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Marketing Specialist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0839" y="8498246"/>
            <a:ext cx="15761482" cy="61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3"/>
              </a:lnSpc>
              <a:spcBef>
                <a:spcPct val="0"/>
              </a:spcBef>
            </a:pPr>
            <a:r>
              <a:rPr lang="en-US" sz="3631" b="1" dirty="0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 Monthly and Per Year Estimated Cost: </a:t>
            </a:r>
            <a:r>
              <a:rPr lang="en-US" sz="3631" b="1" dirty="0">
                <a:solidFill>
                  <a:srgbClr val="F0F0F0"/>
                </a:solidFill>
                <a:highlight>
                  <a:srgbClr val="008080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$46,040/</a:t>
            </a:r>
            <a:r>
              <a:rPr lang="en-US" sz="3631" b="1" dirty="0">
                <a:solidFill>
                  <a:srgbClr val="F0F0F0"/>
                </a:solidFill>
                <a:highlight>
                  <a:srgbClr val="008080"/>
                </a:highlight>
                <a:latin typeface="Calibri (MS)"/>
                <a:ea typeface="Calibri (MS)"/>
                <a:cs typeface="Calibri (MS)"/>
                <a:sym typeface="Calibri (MS)"/>
              </a:rPr>
              <a:t>month</a:t>
            </a:r>
            <a:r>
              <a:rPr lang="en-US" sz="3631" b="1" dirty="0">
                <a:solidFill>
                  <a:srgbClr val="F0F0F0"/>
                </a:solidFill>
                <a:highlight>
                  <a:srgbClr val="008080"/>
                </a:highlight>
                <a:latin typeface="Calibri (MS) Bold"/>
                <a:ea typeface="Calibri (MS) Bold"/>
                <a:cs typeface="Calibri (MS) Bold"/>
                <a:sym typeface="Calibri (MS) Bold"/>
              </a:rPr>
              <a:t> and $552,480/</a:t>
            </a:r>
            <a:r>
              <a:rPr lang="en-US" sz="3631" b="1" dirty="0">
                <a:solidFill>
                  <a:srgbClr val="F0F0F0"/>
                </a:solidFill>
                <a:highlight>
                  <a:srgbClr val="008080"/>
                </a:highlight>
                <a:latin typeface="Calibri (MS)"/>
                <a:ea typeface="Calibri (MS)"/>
                <a:cs typeface="Calibri (MS)"/>
                <a:sym typeface="Calibri (MS)"/>
              </a:rPr>
              <a:t>year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49406" y="6518585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$45/hr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260293" y="6490851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$30/hr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780009" y="6522577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$25/hr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916899" y="6517619"/>
            <a:ext cx="1757386" cy="64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$32/hr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8765" y="9206109"/>
            <a:ext cx="3348400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Aikaterini Anagnostou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6550" y="3520189"/>
            <a:ext cx="1589761" cy="1679318"/>
          </a:xfrm>
          <a:custGeom>
            <a:avLst/>
            <a:gdLst/>
            <a:ahLst/>
            <a:cxnLst/>
            <a:rect l="l" t="t" r="r" b="b"/>
            <a:pathLst>
              <a:path w="1589761" h="1679318">
                <a:moveTo>
                  <a:pt x="0" y="0"/>
                </a:moveTo>
                <a:lnTo>
                  <a:pt x="1589762" y="0"/>
                </a:lnTo>
                <a:lnTo>
                  <a:pt x="1589762" y="1679318"/>
                </a:lnTo>
                <a:lnTo>
                  <a:pt x="0" y="167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52" r="-69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42719" y="3520189"/>
            <a:ext cx="1641323" cy="1660979"/>
          </a:xfrm>
          <a:custGeom>
            <a:avLst/>
            <a:gdLst/>
            <a:ahLst/>
            <a:cxnLst/>
            <a:rect l="l" t="t" r="r" b="b"/>
            <a:pathLst>
              <a:path w="1641323" h="1660979">
                <a:moveTo>
                  <a:pt x="0" y="0"/>
                </a:moveTo>
                <a:lnTo>
                  <a:pt x="1641323" y="0"/>
                </a:lnTo>
                <a:lnTo>
                  <a:pt x="1641323" y="1660979"/>
                </a:lnTo>
                <a:lnTo>
                  <a:pt x="0" y="1660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50652" y="3520189"/>
            <a:ext cx="1641323" cy="1660979"/>
          </a:xfrm>
          <a:custGeom>
            <a:avLst/>
            <a:gdLst/>
            <a:ahLst/>
            <a:cxnLst/>
            <a:rect l="l" t="t" r="r" b="b"/>
            <a:pathLst>
              <a:path w="1641323" h="1660979">
                <a:moveTo>
                  <a:pt x="0" y="0"/>
                </a:moveTo>
                <a:lnTo>
                  <a:pt x="1641322" y="0"/>
                </a:lnTo>
                <a:lnTo>
                  <a:pt x="1641322" y="1660979"/>
                </a:lnTo>
                <a:lnTo>
                  <a:pt x="0" y="1660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8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70592" y="3482521"/>
            <a:ext cx="1641323" cy="1660979"/>
          </a:xfrm>
          <a:custGeom>
            <a:avLst/>
            <a:gdLst/>
            <a:ahLst/>
            <a:cxnLst/>
            <a:rect l="l" t="t" r="r" b="b"/>
            <a:pathLst>
              <a:path w="1641323" h="1660979">
                <a:moveTo>
                  <a:pt x="0" y="0"/>
                </a:moveTo>
                <a:lnTo>
                  <a:pt x="1641323" y="0"/>
                </a:lnTo>
                <a:lnTo>
                  <a:pt x="1641323" y="1660979"/>
                </a:lnTo>
                <a:lnTo>
                  <a:pt x="0" y="1660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55841" y="3520189"/>
            <a:ext cx="1640934" cy="1679318"/>
          </a:xfrm>
          <a:custGeom>
            <a:avLst/>
            <a:gdLst/>
            <a:ahLst/>
            <a:cxnLst/>
            <a:rect l="l" t="t" r="r" b="b"/>
            <a:pathLst>
              <a:path w="1640934" h="1679318">
                <a:moveTo>
                  <a:pt x="0" y="0"/>
                </a:moveTo>
                <a:lnTo>
                  <a:pt x="1640934" y="0"/>
                </a:lnTo>
                <a:lnTo>
                  <a:pt x="1640934" y="1679318"/>
                </a:lnTo>
                <a:lnTo>
                  <a:pt x="0" y="167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44550" y="3538528"/>
            <a:ext cx="1572400" cy="1660979"/>
          </a:xfrm>
          <a:custGeom>
            <a:avLst/>
            <a:gdLst/>
            <a:ahLst/>
            <a:cxnLst/>
            <a:rect l="l" t="t" r="r" b="b"/>
            <a:pathLst>
              <a:path w="1572400" h="1660979">
                <a:moveTo>
                  <a:pt x="0" y="0"/>
                </a:moveTo>
                <a:lnTo>
                  <a:pt x="1572400" y="0"/>
                </a:lnTo>
                <a:lnTo>
                  <a:pt x="1572400" y="1660979"/>
                </a:lnTo>
                <a:lnTo>
                  <a:pt x="0" y="1660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64" t="-693" r="-3557" b="-24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66750" y="523875"/>
            <a:ext cx="1582102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Addressing Risks &amp; Mitigation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67790" y="9375443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78078"/>
            <a:ext cx="1487612" cy="133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Quality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11885" y="1878078"/>
            <a:ext cx="1902991" cy="133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Employer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Adoption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0449" y="1878078"/>
            <a:ext cx="2648514" cy="133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Student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Matching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9063" y="1878078"/>
            <a:ext cx="1464618" cy="133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Privacy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23780" y="1878078"/>
            <a:ext cx="2779440" cy="133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Platform Reliability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03320" y="1878078"/>
            <a:ext cx="2364581" cy="133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Competition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6750" y="5390007"/>
            <a:ext cx="2499121" cy="3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clear project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briefs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GitHub-based submission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checks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11885" y="5390007"/>
            <a:ext cx="2417776" cy="3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Pilot programs with SMBs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Dedicated onboarding support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249743" y="5390007"/>
            <a:ext cx="2417776" cy="31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Skill-tag matching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Manual approval for employers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91394" y="5427502"/>
            <a:ext cx="2183289" cy="308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OAuth-secured access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Encrypted user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21856" y="5427502"/>
            <a:ext cx="2183289" cy="308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Continuous QA cycles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Active monitoring and updates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81158" y="5390007"/>
            <a:ext cx="2183289" cy="308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Real-sprint differentiation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  <a:r>
              <a:rPr lang="en-US" sz="286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Local employer partnerships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0033" y="9212073"/>
            <a:ext cx="3442719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Aikaterini Anagnostou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95928"/>
            <a:ext cx="8288017" cy="214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0"/>
              </a:lnSpc>
            </a:pPr>
            <a:r>
              <a:rPr lang="en-US" sz="7000">
                <a:solidFill>
                  <a:srgbClr val="E6E6E6"/>
                </a:solidFill>
                <a:latin typeface="Calibri (MS)"/>
                <a:ea typeface="Calibri (MS)"/>
                <a:cs typeface="Calibri (MS)"/>
                <a:sym typeface="Calibri (MS)"/>
              </a:rPr>
              <a:t>We’d love to hear from you today!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43457"/>
            <a:ext cx="8288017" cy="676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9"/>
              </a:lnSpc>
            </a:pPr>
            <a:r>
              <a:rPr lang="en-US" sz="4499" b="1" u="none">
                <a:solidFill>
                  <a:srgbClr val="007AC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LevelUpHub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41623" y="1986307"/>
            <a:ext cx="6846378" cy="4355399"/>
            <a:chOff x="18" y="-76200"/>
            <a:chExt cx="9128503" cy="5807198"/>
          </a:xfrm>
        </p:grpSpPr>
        <p:sp>
          <p:nvSpPr>
            <p:cNvPr id="5" name="AutoShape 5"/>
            <p:cNvSpPr/>
            <p:nvPr/>
          </p:nvSpPr>
          <p:spPr>
            <a:xfrm flipV="1">
              <a:off x="18" y="4140192"/>
              <a:ext cx="8759543" cy="12700"/>
            </a:xfrm>
            <a:prstGeom prst="line">
              <a:avLst/>
            </a:prstGeom>
            <a:ln w="25400" cap="flat">
              <a:solidFill>
                <a:srgbClr val="2A2A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35" y="1748365"/>
              <a:ext cx="8759543" cy="12700"/>
            </a:xfrm>
            <a:prstGeom prst="line">
              <a:avLst/>
            </a:prstGeom>
            <a:ln w="25400" cap="flat">
              <a:solidFill>
                <a:srgbClr val="2A2A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" y="-76200"/>
              <a:ext cx="8759543" cy="47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0F0F0"/>
                  </a:solidFill>
                  <a:latin typeface="Carlito"/>
                  <a:ea typeface="Carlito"/>
                  <a:cs typeface="Carlito"/>
                  <a:sym typeface="Carlito"/>
                </a:rPr>
                <a:t>WEBSITE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" y="348191"/>
              <a:ext cx="9128468" cy="696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199"/>
                </a:lnSpc>
              </a:pPr>
              <a:r>
                <a:rPr lang="en-US" sz="3499" dirty="0">
                  <a:solidFill>
                    <a:srgbClr val="007A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https://real-work-ready.lovable.app/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2" y="2317746"/>
              <a:ext cx="8759543" cy="47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0F0F0"/>
                  </a:solidFill>
                  <a:latin typeface="Carlito"/>
                  <a:ea typeface="Carlito"/>
                  <a:cs typeface="Carlito"/>
                  <a:sym typeface="Carlito"/>
                </a:rPr>
                <a:t>EMAIL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" y="2742136"/>
              <a:ext cx="8759543" cy="69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 strike="noStrike" dirty="0">
                  <a:solidFill>
                    <a:srgbClr val="007A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Dave.hard@northeastern.edu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" y="4610092"/>
              <a:ext cx="8759543" cy="47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0F0F0"/>
                  </a:solidFill>
                  <a:latin typeface="Carlito"/>
                  <a:ea typeface="Carlito"/>
                  <a:cs typeface="Carlito"/>
                  <a:sym typeface="Carlito"/>
                </a:rPr>
                <a:t>PHONE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3" y="5034482"/>
              <a:ext cx="8759543" cy="696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u="none" strike="noStrike">
                  <a:solidFill>
                    <a:srgbClr val="007A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857-351-3835</a:t>
              </a:r>
              <a:endParaRPr lang="en-US" sz="3499" u="none" strike="noStrike" dirty="0">
                <a:solidFill>
                  <a:srgbClr val="007ACC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9306" y="6564650"/>
            <a:ext cx="8334694" cy="119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7"/>
              </a:lnSpc>
              <a:spcBef>
                <a:spcPct val="0"/>
              </a:spcBef>
            </a:pPr>
            <a:r>
              <a:rPr lang="en-US" sz="8997" b="1">
                <a:solidFill>
                  <a:srgbClr val="E6E6E6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!!!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02251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FFFFF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6599" y="2305996"/>
            <a:ext cx="8412701" cy="5675008"/>
          </a:xfrm>
          <a:custGeom>
            <a:avLst/>
            <a:gdLst/>
            <a:ahLst/>
            <a:cxnLst/>
            <a:rect l="l" t="t" r="r" b="b"/>
            <a:pathLst>
              <a:path w="8412701" h="5675008">
                <a:moveTo>
                  <a:pt x="0" y="0"/>
                </a:moveTo>
                <a:lnTo>
                  <a:pt x="8412701" y="0"/>
                </a:lnTo>
                <a:lnTo>
                  <a:pt x="8412701" y="5675008"/>
                </a:lnTo>
                <a:lnTo>
                  <a:pt x="0" y="567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0" r="-39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09650"/>
            <a:ext cx="18084967" cy="94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03"/>
              </a:lnSpc>
            </a:pPr>
            <a:r>
              <a:rPr lang="en-US" sz="6103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Needs &amp; Customer Segments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70206"/>
            <a:ext cx="648365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97"/>
              </a:lnSpc>
            </a:pPr>
            <a:r>
              <a:rPr lang="en-US" sz="5164">
                <a:solidFill>
                  <a:srgbClr val="007ACC"/>
                </a:solidFill>
                <a:latin typeface="Calibri (MS)"/>
                <a:ea typeface="Calibri (MS)"/>
                <a:cs typeface="Calibri (MS)"/>
                <a:sym typeface="Calibri (MS)"/>
              </a:rPr>
              <a:t>What is the problem?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71175"/>
            <a:ext cx="6483657" cy="20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108" lvl="1" indent="-300054" algn="l">
              <a:lnSpc>
                <a:spcPts val="3891"/>
              </a:lnSpc>
              <a:buFont typeface="Arial"/>
              <a:buChar char="•"/>
            </a:pPr>
            <a:r>
              <a:rPr lang="en-US" sz="277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Lack of real-world experience</a:t>
            </a:r>
          </a:p>
          <a:p>
            <a:pPr marL="600108" lvl="1" indent="-300054" algn="l">
              <a:lnSpc>
                <a:spcPts val="3891"/>
              </a:lnSpc>
              <a:buFont typeface="Arial"/>
              <a:buChar char="•"/>
            </a:pPr>
            <a:r>
              <a:rPr lang="en-US" sz="277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High onboarding costs</a:t>
            </a:r>
          </a:p>
          <a:p>
            <a:pPr marL="600108" lvl="1" indent="-300054" algn="l">
              <a:lnSpc>
                <a:spcPts val="3891"/>
              </a:lnSpc>
              <a:buFont typeface="Arial"/>
              <a:buChar char="•"/>
            </a:pPr>
            <a:r>
              <a:rPr lang="en-US" sz="277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Portfolio validation issues</a:t>
            </a:r>
          </a:p>
          <a:p>
            <a:pPr marL="600108" lvl="1" indent="-300054" algn="l">
              <a:lnSpc>
                <a:spcPts val="3891"/>
              </a:lnSpc>
              <a:buFont typeface="Arial"/>
              <a:buChar char="•"/>
            </a:pPr>
            <a:r>
              <a:rPr lang="en-US" sz="277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Limited number of available internships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6503366"/>
            <a:ext cx="6204007" cy="2260912"/>
            <a:chOff x="0" y="0"/>
            <a:chExt cx="8272010" cy="30145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825"/>
              <a:ext cx="8272010" cy="1279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831"/>
                </a:lnSpc>
                <a:spcBef>
                  <a:spcPct val="0"/>
                </a:spcBef>
              </a:pPr>
              <a:r>
                <a:rPr lang="en-US" sz="5692" u="none" strike="noStrike">
                  <a:solidFill>
                    <a:srgbClr val="007AC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Target User Groups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87329"/>
              <a:ext cx="8272010" cy="132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5291" lvl="1" indent="-302646" algn="l">
                <a:lnSpc>
                  <a:spcPts val="3925"/>
                </a:lnSpc>
                <a:buFont typeface="Arial"/>
                <a:buChar char="•"/>
              </a:pPr>
              <a:r>
                <a:rPr lang="en-US" sz="2803">
                  <a:solidFill>
                    <a:srgbClr val="F0F0F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Primary: Students and SMBs</a:t>
              </a:r>
            </a:p>
            <a:p>
              <a:pPr marL="605291" lvl="1" indent="-302646" algn="l">
                <a:lnSpc>
                  <a:spcPts val="3925"/>
                </a:lnSpc>
                <a:buFont typeface="Arial"/>
                <a:buChar char="•"/>
              </a:pPr>
              <a:r>
                <a:rPr lang="en-US" sz="2803">
                  <a:solidFill>
                    <a:srgbClr val="F0F0F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Secondary: Universities and educators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671383" y="933259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4601" y="9134475"/>
            <a:ext cx="3493999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Krishna Sai Sumanth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7113" y="2854588"/>
            <a:ext cx="347547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42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Students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5399" y="3602345"/>
            <a:ext cx="5865106" cy="297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995" lvl="1" indent="-258997" algn="l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Gain verifiable, real-world project experience.</a:t>
            </a:r>
          </a:p>
          <a:p>
            <a:pPr marL="517995" lvl="1" indent="-258997" algn="l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Build a portfolio that stands out with company endorsements.</a:t>
            </a:r>
          </a:p>
          <a:p>
            <a:pPr marL="517995" lvl="1" indent="-258997" algn="l">
              <a:lnSpc>
                <a:spcPts val="3358"/>
              </a:lnSpc>
              <a:buFont typeface="Arial"/>
              <a:buChar char="•"/>
            </a:pPr>
            <a:r>
              <a:rPr lang="en-US" sz="23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 direct pathways to interviews and job offers.</a:t>
            </a:r>
          </a:p>
          <a:p>
            <a:pPr algn="l">
              <a:lnSpc>
                <a:spcPts val="3358"/>
              </a:lnSpc>
            </a:pPr>
            <a:endParaRPr lang="en-US" sz="2399">
              <a:solidFill>
                <a:srgbClr val="F0F0F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20586" y="5876584"/>
            <a:ext cx="346083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Employers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20586" y="6719062"/>
            <a:ext cx="5442482" cy="253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238" lvl="1" indent="-259619" algn="l">
              <a:lnSpc>
                <a:spcPts val="3366"/>
              </a:lnSpc>
              <a:buFont typeface="Arial"/>
              <a:buChar char="•"/>
            </a:pPr>
            <a:r>
              <a:rPr lang="en-US" sz="2404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Build a diverse pipeline of proven, ready-to-work talent.</a:t>
            </a:r>
          </a:p>
          <a:p>
            <a:pPr marL="519238" lvl="1" indent="-259619" algn="l">
              <a:lnSpc>
                <a:spcPts val="3366"/>
              </a:lnSpc>
              <a:buFont typeface="Arial"/>
              <a:buChar char="•"/>
            </a:pPr>
            <a:r>
              <a:rPr lang="en-US" sz="2404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 Reduce new-hire onboarding costs and time-to-productivity.</a:t>
            </a:r>
          </a:p>
          <a:p>
            <a:pPr marL="519238" lvl="1" indent="-259619" algn="l">
              <a:lnSpc>
                <a:spcPts val="3366"/>
              </a:lnSpc>
              <a:buFont typeface="Arial"/>
              <a:buChar char="•"/>
            </a:pPr>
            <a:r>
              <a:rPr lang="en-US" sz="2404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Assess real skills with a 'try-before-you-hire' model.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6673" y="570614"/>
            <a:ext cx="764255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69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Proposed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7759" y="1881889"/>
            <a:ext cx="8793079" cy="68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39"/>
              </a:lnSpc>
            </a:pPr>
            <a:r>
              <a:rPr lang="en-US" sz="3799">
                <a:solidFill>
                  <a:srgbClr val="007ACC"/>
                </a:solidFill>
                <a:latin typeface="Calibri (MS)"/>
                <a:ea typeface="Calibri (MS)"/>
                <a:cs typeface="Calibri (MS)"/>
                <a:sym typeface="Calibri (MS)"/>
              </a:rPr>
              <a:t>Innovative Marketplace for Real Projects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568" y="9341485"/>
            <a:ext cx="3593232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Krishna Sai Sumanth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17246" y="9466553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 dirty="0">
                <a:solidFill>
                  <a:srgbClr val="E6E6E6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05350" y="6340094"/>
            <a:ext cx="4752650" cy="2732572"/>
            <a:chOff x="0" y="0"/>
            <a:chExt cx="2008462" cy="13656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8462" cy="1365615"/>
            </a:xfrm>
            <a:custGeom>
              <a:avLst/>
              <a:gdLst/>
              <a:ahLst/>
              <a:cxnLst/>
              <a:rect l="l" t="t" r="r" b="b"/>
              <a:pathLst>
                <a:path w="2008462" h="1365615">
                  <a:moveTo>
                    <a:pt x="61644" y="0"/>
                  </a:moveTo>
                  <a:lnTo>
                    <a:pt x="1946818" y="0"/>
                  </a:lnTo>
                  <a:cubicBezTo>
                    <a:pt x="1980863" y="0"/>
                    <a:pt x="2008462" y="27599"/>
                    <a:pt x="2008462" y="61644"/>
                  </a:cubicBezTo>
                  <a:lnTo>
                    <a:pt x="2008462" y="1303970"/>
                  </a:lnTo>
                  <a:cubicBezTo>
                    <a:pt x="2008462" y="1338016"/>
                    <a:pt x="1980863" y="1365615"/>
                    <a:pt x="1946818" y="1365615"/>
                  </a:cubicBezTo>
                  <a:lnTo>
                    <a:pt x="61644" y="1365615"/>
                  </a:lnTo>
                  <a:cubicBezTo>
                    <a:pt x="27599" y="1365615"/>
                    <a:pt x="0" y="1338016"/>
                    <a:pt x="0" y="1303970"/>
                  </a:cubicBezTo>
                  <a:lnTo>
                    <a:pt x="0" y="61644"/>
                  </a:lnTo>
                  <a:cubicBezTo>
                    <a:pt x="0" y="27599"/>
                    <a:pt x="27599" y="0"/>
                    <a:pt x="61644" y="0"/>
                  </a:cubicBezTo>
                  <a:close/>
                </a:path>
              </a:pathLst>
            </a:custGeom>
            <a:blipFill>
              <a:blip r:embed="rId2"/>
              <a:stretch>
                <a:fillRect t="-62916" b="-629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20586" y="2400300"/>
            <a:ext cx="4857614" cy="3143431"/>
            <a:chOff x="0" y="0"/>
            <a:chExt cx="1406746" cy="10757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6746" cy="1075779"/>
            </a:xfrm>
            <a:custGeom>
              <a:avLst/>
              <a:gdLst/>
              <a:ahLst/>
              <a:cxnLst/>
              <a:rect l="l" t="t" r="r" b="b"/>
              <a:pathLst>
                <a:path w="1406746" h="1075779">
                  <a:moveTo>
                    <a:pt x="60270" y="0"/>
                  </a:moveTo>
                  <a:lnTo>
                    <a:pt x="1346476" y="0"/>
                  </a:lnTo>
                  <a:cubicBezTo>
                    <a:pt x="1362460" y="0"/>
                    <a:pt x="1377790" y="6350"/>
                    <a:pt x="1389093" y="17653"/>
                  </a:cubicBezTo>
                  <a:cubicBezTo>
                    <a:pt x="1400396" y="28956"/>
                    <a:pt x="1406746" y="44285"/>
                    <a:pt x="1406746" y="60270"/>
                  </a:cubicBezTo>
                  <a:lnTo>
                    <a:pt x="1406746" y="1015509"/>
                  </a:lnTo>
                  <a:cubicBezTo>
                    <a:pt x="1406746" y="1031493"/>
                    <a:pt x="1400396" y="1046823"/>
                    <a:pt x="1389093" y="1058126"/>
                  </a:cubicBezTo>
                  <a:cubicBezTo>
                    <a:pt x="1377790" y="1069429"/>
                    <a:pt x="1362460" y="1075779"/>
                    <a:pt x="1346476" y="1075779"/>
                  </a:cubicBezTo>
                  <a:lnTo>
                    <a:pt x="60270" y="1075779"/>
                  </a:lnTo>
                  <a:cubicBezTo>
                    <a:pt x="44285" y="1075779"/>
                    <a:pt x="28956" y="1069429"/>
                    <a:pt x="17653" y="1058126"/>
                  </a:cubicBezTo>
                  <a:cubicBezTo>
                    <a:pt x="6350" y="1046823"/>
                    <a:pt x="0" y="1031493"/>
                    <a:pt x="0" y="1015509"/>
                  </a:cubicBezTo>
                  <a:lnTo>
                    <a:pt x="0" y="60270"/>
                  </a:lnTo>
                  <a:cubicBezTo>
                    <a:pt x="0" y="44285"/>
                    <a:pt x="6350" y="28956"/>
                    <a:pt x="17653" y="17653"/>
                  </a:cubicBezTo>
                  <a:cubicBezTo>
                    <a:pt x="28956" y="6350"/>
                    <a:pt x="44285" y="0"/>
                    <a:pt x="60270" y="0"/>
                  </a:cubicBezTo>
                  <a:close/>
                </a:path>
              </a:pathLst>
            </a:custGeom>
            <a:blipFill>
              <a:blip r:embed="rId3"/>
              <a:stretch>
                <a:fillRect t="-50395" b="-503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4647" y="404840"/>
            <a:ext cx="3315454" cy="3324274"/>
          </a:xfrm>
          <a:custGeom>
            <a:avLst/>
            <a:gdLst/>
            <a:ahLst/>
            <a:cxnLst/>
            <a:rect l="l" t="t" r="r" b="b"/>
            <a:pathLst>
              <a:path w="3315454" h="3324274">
                <a:moveTo>
                  <a:pt x="0" y="0"/>
                </a:moveTo>
                <a:lnTo>
                  <a:pt x="3315453" y="0"/>
                </a:lnTo>
                <a:lnTo>
                  <a:pt x="3315453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2" t="-667" b="-11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46224" y="4480922"/>
            <a:ext cx="3329005" cy="3324274"/>
          </a:xfrm>
          <a:custGeom>
            <a:avLst/>
            <a:gdLst/>
            <a:ahLst/>
            <a:cxnLst/>
            <a:rect l="l" t="t" r="r" b="b"/>
            <a:pathLst>
              <a:path w="3329005" h="3324274">
                <a:moveTo>
                  <a:pt x="0" y="0"/>
                </a:moveTo>
                <a:lnTo>
                  <a:pt x="3329005" y="0"/>
                </a:lnTo>
                <a:lnTo>
                  <a:pt x="3329005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6" t="-1284" b="-13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32176" y="404840"/>
            <a:ext cx="3337898" cy="3324274"/>
          </a:xfrm>
          <a:custGeom>
            <a:avLst/>
            <a:gdLst/>
            <a:ahLst/>
            <a:cxnLst/>
            <a:rect l="l" t="t" r="r" b="b"/>
            <a:pathLst>
              <a:path w="3337898" h="3324274">
                <a:moveTo>
                  <a:pt x="0" y="0"/>
                </a:moveTo>
                <a:lnTo>
                  <a:pt x="3337898" y="0"/>
                </a:lnTo>
                <a:lnTo>
                  <a:pt x="3337898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" t="-1052" r="-1003" b="-16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831350" y="4480922"/>
            <a:ext cx="3259347" cy="3324274"/>
          </a:xfrm>
          <a:custGeom>
            <a:avLst/>
            <a:gdLst/>
            <a:ahLst/>
            <a:cxnLst/>
            <a:rect l="l" t="t" r="r" b="b"/>
            <a:pathLst>
              <a:path w="3259347" h="3324274">
                <a:moveTo>
                  <a:pt x="0" y="0"/>
                </a:moveTo>
                <a:lnTo>
                  <a:pt x="3259347" y="0"/>
                </a:lnTo>
                <a:lnTo>
                  <a:pt x="3259347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" t="-1493" r="-3074" b="-2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090697" y="404840"/>
            <a:ext cx="3454662" cy="3324274"/>
          </a:xfrm>
          <a:custGeom>
            <a:avLst/>
            <a:gdLst/>
            <a:ahLst/>
            <a:cxnLst/>
            <a:rect l="l" t="t" r="r" b="b"/>
            <a:pathLst>
              <a:path w="3454662" h="3324274">
                <a:moveTo>
                  <a:pt x="0" y="0"/>
                </a:moveTo>
                <a:lnTo>
                  <a:pt x="3454661" y="0"/>
                </a:lnTo>
                <a:lnTo>
                  <a:pt x="3454661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72" t="-1385" r="-98127" b="-21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40815">
            <a:off x="3844630" y="1973843"/>
            <a:ext cx="2506900" cy="2133144"/>
          </a:xfrm>
          <a:custGeom>
            <a:avLst/>
            <a:gdLst/>
            <a:ahLst/>
            <a:cxnLst/>
            <a:rect l="l" t="t" r="r" b="b"/>
            <a:pathLst>
              <a:path w="2506900" h="2133144">
                <a:moveTo>
                  <a:pt x="0" y="0"/>
                </a:moveTo>
                <a:lnTo>
                  <a:pt x="2506900" y="0"/>
                </a:lnTo>
                <a:lnTo>
                  <a:pt x="2506900" y="2133144"/>
                </a:lnTo>
                <a:lnTo>
                  <a:pt x="0" y="2133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875" y="8053703"/>
            <a:ext cx="16954500" cy="115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 Journey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0436" y="9134475"/>
            <a:ext cx="206656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Harsh Raval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1383" y="933259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11" name="Freeform 11"/>
          <p:cNvSpPr/>
          <p:nvPr/>
        </p:nvSpPr>
        <p:spPr>
          <a:xfrm rot="9180575" flipH="1">
            <a:off x="6747645" y="4181813"/>
            <a:ext cx="2506900" cy="2133144"/>
          </a:xfrm>
          <a:custGeom>
            <a:avLst/>
            <a:gdLst/>
            <a:ahLst/>
            <a:cxnLst/>
            <a:rect l="l" t="t" r="r" b="b"/>
            <a:pathLst>
              <a:path w="2506900" h="2133144">
                <a:moveTo>
                  <a:pt x="2506900" y="0"/>
                </a:moveTo>
                <a:lnTo>
                  <a:pt x="0" y="0"/>
                </a:lnTo>
                <a:lnTo>
                  <a:pt x="0" y="2133144"/>
                </a:lnTo>
                <a:lnTo>
                  <a:pt x="2506900" y="2133144"/>
                </a:lnTo>
                <a:lnTo>
                  <a:pt x="25069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855166">
            <a:off x="10449118" y="1983926"/>
            <a:ext cx="2598565" cy="2211143"/>
          </a:xfrm>
          <a:custGeom>
            <a:avLst/>
            <a:gdLst/>
            <a:ahLst/>
            <a:cxnLst/>
            <a:rect l="l" t="t" r="r" b="b"/>
            <a:pathLst>
              <a:path w="2598565" h="2211143">
                <a:moveTo>
                  <a:pt x="0" y="0"/>
                </a:moveTo>
                <a:lnTo>
                  <a:pt x="2598565" y="0"/>
                </a:lnTo>
                <a:lnTo>
                  <a:pt x="2598565" y="2211143"/>
                </a:lnTo>
                <a:lnTo>
                  <a:pt x="0" y="2211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218567" flipV="1">
            <a:off x="13740647" y="4172596"/>
            <a:ext cx="3014926" cy="2565428"/>
          </a:xfrm>
          <a:custGeom>
            <a:avLst/>
            <a:gdLst/>
            <a:ahLst/>
            <a:cxnLst/>
            <a:rect l="l" t="t" r="r" b="b"/>
            <a:pathLst>
              <a:path w="3014926" h="2565428">
                <a:moveTo>
                  <a:pt x="0" y="2565428"/>
                </a:moveTo>
                <a:lnTo>
                  <a:pt x="3014927" y="2565428"/>
                </a:lnTo>
                <a:lnTo>
                  <a:pt x="3014927" y="0"/>
                </a:lnTo>
                <a:lnTo>
                  <a:pt x="0" y="0"/>
                </a:lnTo>
                <a:lnTo>
                  <a:pt x="0" y="256542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40815">
            <a:off x="3844630" y="1973843"/>
            <a:ext cx="2506900" cy="2133144"/>
          </a:xfrm>
          <a:custGeom>
            <a:avLst/>
            <a:gdLst/>
            <a:ahLst/>
            <a:cxnLst/>
            <a:rect l="l" t="t" r="r" b="b"/>
            <a:pathLst>
              <a:path w="2506900" h="2133144">
                <a:moveTo>
                  <a:pt x="0" y="0"/>
                </a:moveTo>
                <a:lnTo>
                  <a:pt x="2506900" y="0"/>
                </a:lnTo>
                <a:lnTo>
                  <a:pt x="2506900" y="2133144"/>
                </a:lnTo>
                <a:lnTo>
                  <a:pt x="0" y="213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0436" y="9134475"/>
            <a:ext cx="214276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Harsh Raval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71383" y="933259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5" name="Freeform 5"/>
          <p:cNvSpPr/>
          <p:nvPr/>
        </p:nvSpPr>
        <p:spPr>
          <a:xfrm rot="9180575" flipH="1">
            <a:off x="6747645" y="4181813"/>
            <a:ext cx="2506900" cy="2133144"/>
          </a:xfrm>
          <a:custGeom>
            <a:avLst/>
            <a:gdLst/>
            <a:ahLst/>
            <a:cxnLst/>
            <a:rect l="l" t="t" r="r" b="b"/>
            <a:pathLst>
              <a:path w="2506900" h="2133144">
                <a:moveTo>
                  <a:pt x="2506900" y="0"/>
                </a:moveTo>
                <a:lnTo>
                  <a:pt x="0" y="0"/>
                </a:lnTo>
                <a:lnTo>
                  <a:pt x="0" y="2133144"/>
                </a:lnTo>
                <a:lnTo>
                  <a:pt x="2506900" y="2133144"/>
                </a:lnTo>
                <a:lnTo>
                  <a:pt x="25069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55166">
            <a:off x="10449118" y="1983926"/>
            <a:ext cx="2598565" cy="2211143"/>
          </a:xfrm>
          <a:custGeom>
            <a:avLst/>
            <a:gdLst/>
            <a:ahLst/>
            <a:cxnLst/>
            <a:rect l="l" t="t" r="r" b="b"/>
            <a:pathLst>
              <a:path w="2598565" h="2211143">
                <a:moveTo>
                  <a:pt x="0" y="0"/>
                </a:moveTo>
                <a:lnTo>
                  <a:pt x="2598565" y="0"/>
                </a:lnTo>
                <a:lnTo>
                  <a:pt x="2598565" y="2211143"/>
                </a:lnTo>
                <a:lnTo>
                  <a:pt x="0" y="221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218567" flipV="1">
            <a:off x="13740647" y="4172596"/>
            <a:ext cx="3014926" cy="2565428"/>
          </a:xfrm>
          <a:custGeom>
            <a:avLst/>
            <a:gdLst/>
            <a:ahLst/>
            <a:cxnLst/>
            <a:rect l="l" t="t" r="r" b="b"/>
            <a:pathLst>
              <a:path w="3014926" h="2565428">
                <a:moveTo>
                  <a:pt x="0" y="2565428"/>
                </a:moveTo>
                <a:lnTo>
                  <a:pt x="3014927" y="2565428"/>
                </a:lnTo>
                <a:lnTo>
                  <a:pt x="3014927" y="0"/>
                </a:lnTo>
                <a:lnTo>
                  <a:pt x="0" y="0"/>
                </a:lnTo>
                <a:lnTo>
                  <a:pt x="0" y="256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9899" y="329307"/>
            <a:ext cx="3307325" cy="3399807"/>
          </a:xfrm>
          <a:custGeom>
            <a:avLst/>
            <a:gdLst/>
            <a:ahLst/>
            <a:cxnLst/>
            <a:rect l="l" t="t" r="r" b="b"/>
            <a:pathLst>
              <a:path w="3307325" h="3399807">
                <a:moveTo>
                  <a:pt x="0" y="0"/>
                </a:moveTo>
                <a:lnTo>
                  <a:pt x="3307325" y="0"/>
                </a:lnTo>
                <a:lnTo>
                  <a:pt x="3307325" y="3399807"/>
                </a:lnTo>
                <a:lnTo>
                  <a:pt x="0" y="3399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58567" y="4444538"/>
            <a:ext cx="3255555" cy="3324274"/>
          </a:xfrm>
          <a:custGeom>
            <a:avLst/>
            <a:gdLst/>
            <a:ahLst/>
            <a:cxnLst/>
            <a:rect l="l" t="t" r="r" b="b"/>
            <a:pathLst>
              <a:path w="3255555" h="3324274">
                <a:moveTo>
                  <a:pt x="0" y="0"/>
                </a:moveTo>
                <a:lnTo>
                  <a:pt x="3255555" y="0"/>
                </a:lnTo>
                <a:lnTo>
                  <a:pt x="3255555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00848" y="366549"/>
            <a:ext cx="3200555" cy="3400856"/>
          </a:xfrm>
          <a:custGeom>
            <a:avLst/>
            <a:gdLst/>
            <a:ahLst/>
            <a:cxnLst/>
            <a:rect l="l" t="t" r="r" b="b"/>
            <a:pathLst>
              <a:path w="3200555" h="3400856">
                <a:moveTo>
                  <a:pt x="0" y="0"/>
                </a:moveTo>
                <a:lnTo>
                  <a:pt x="3200554" y="0"/>
                </a:lnTo>
                <a:lnTo>
                  <a:pt x="3200554" y="3400856"/>
                </a:lnTo>
                <a:lnTo>
                  <a:pt x="0" y="3400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974972" y="4444538"/>
            <a:ext cx="3115725" cy="3324274"/>
          </a:xfrm>
          <a:custGeom>
            <a:avLst/>
            <a:gdLst/>
            <a:ahLst/>
            <a:cxnLst/>
            <a:rect l="l" t="t" r="r" b="b"/>
            <a:pathLst>
              <a:path w="3115725" h="3324274">
                <a:moveTo>
                  <a:pt x="0" y="0"/>
                </a:moveTo>
                <a:lnTo>
                  <a:pt x="3115725" y="0"/>
                </a:lnTo>
                <a:lnTo>
                  <a:pt x="3115725" y="3324274"/>
                </a:lnTo>
                <a:lnTo>
                  <a:pt x="0" y="3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053829" y="366549"/>
            <a:ext cx="3627579" cy="3400856"/>
          </a:xfrm>
          <a:custGeom>
            <a:avLst/>
            <a:gdLst/>
            <a:ahLst/>
            <a:cxnLst/>
            <a:rect l="l" t="t" r="r" b="b"/>
            <a:pathLst>
              <a:path w="3627579" h="3400856">
                <a:moveTo>
                  <a:pt x="0" y="0"/>
                </a:moveTo>
                <a:lnTo>
                  <a:pt x="3627579" y="0"/>
                </a:lnTo>
                <a:lnTo>
                  <a:pt x="3627579" y="3400856"/>
                </a:lnTo>
                <a:lnTo>
                  <a:pt x="0" y="3400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76275" y="8072753"/>
            <a:ext cx="16954500" cy="115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Employer Process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56181" y="2131510"/>
            <a:ext cx="6765177" cy="6906445"/>
          </a:xfrm>
          <a:custGeom>
            <a:avLst/>
            <a:gdLst/>
            <a:ahLst/>
            <a:cxnLst/>
            <a:rect l="l" t="t" r="r" b="b"/>
            <a:pathLst>
              <a:path w="6765177" h="6906445">
                <a:moveTo>
                  <a:pt x="0" y="0"/>
                </a:moveTo>
                <a:lnTo>
                  <a:pt x="6765178" y="0"/>
                </a:lnTo>
                <a:lnTo>
                  <a:pt x="6765178" y="6906445"/>
                </a:lnTo>
                <a:lnTo>
                  <a:pt x="0" y="6906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9" t="-1644" b="-36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00436" y="9134475"/>
            <a:ext cx="206656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Harsh Raval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71383" y="933259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0436" y="522490"/>
            <a:ext cx="5301848" cy="9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0"/>
              </a:lnSpc>
              <a:spcBef>
                <a:spcPct val="0"/>
              </a:spcBef>
            </a:pPr>
            <a:r>
              <a:rPr lang="en-US" sz="5544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Visual Storyboard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3853" y="1495557"/>
            <a:ext cx="2431256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Student Version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40839" y="2212473"/>
            <a:ext cx="6523231" cy="6825482"/>
          </a:xfrm>
          <a:custGeom>
            <a:avLst/>
            <a:gdLst/>
            <a:ahLst/>
            <a:cxnLst/>
            <a:rect l="l" t="t" r="r" b="b"/>
            <a:pathLst>
              <a:path w="6523231" h="6825482">
                <a:moveTo>
                  <a:pt x="0" y="0"/>
                </a:moveTo>
                <a:lnTo>
                  <a:pt x="6523230" y="0"/>
                </a:lnTo>
                <a:lnTo>
                  <a:pt x="6523230" y="6825482"/>
                </a:lnTo>
                <a:lnTo>
                  <a:pt x="0" y="6825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26" t="-2475" r="-2090" b="-3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956181" y="1495557"/>
            <a:ext cx="2676644" cy="5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F0F0F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Employer Version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275" y="2476183"/>
            <a:ext cx="16855450" cy="6447272"/>
          </a:xfrm>
          <a:custGeom>
            <a:avLst/>
            <a:gdLst/>
            <a:ahLst/>
            <a:cxnLst/>
            <a:rect l="l" t="t" r="r" b="b"/>
            <a:pathLst>
              <a:path w="16855450" h="6447272">
                <a:moveTo>
                  <a:pt x="0" y="0"/>
                </a:moveTo>
                <a:lnTo>
                  <a:pt x="16855450" y="0"/>
                </a:lnTo>
                <a:lnTo>
                  <a:pt x="16855450" y="6447271"/>
                </a:lnTo>
                <a:lnTo>
                  <a:pt x="0" y="644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965" r="-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6750" y="405446"/>
            <a:ext cx="16954500" cy="183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600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Let’s Walk Through Matthew’s Journey from Classroom to Career-Ready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436" y="9134475"/>
            <a:ext cx="206656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Harsh Raval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1383" y="9332596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l="-21076" r="-1345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7892" y="3045393"/>
            <a:ext cx="3733923" cy="4498407"/>
            <a:chOff x="0" y="0"/>
            <a:chExt cx="983420" cy="1184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3420" cy="1184766"/>
            </a:xfrm>
            <a:custGeom>
              <a:avLst/>
              <a:gdLst/>
              <a:ahLst/>
              <a:cxnLst/>
              <a:rect l="l" t="t" r="r" b="b"/>
              <a:pathLst>
                <a:path w="983420" h="1184766">
                  <a:moveTo>
                    <a:pt x="66349" y="0"/>
                  </a:moveTo>
                  <a:lnTo>
                    <a:pt x="917071" y="0"/>
                  </a:lnTo>
                  <a:cubicBezTo>
                    <a:pt x="934668" y="0"/>
                    <a:pt x="951544" y="6990"/>
                    <a:pt x="963987" y="19433"/>
                  </a:cubicBezTo>
                  <a:cubicBezTo>
                    <a:pt x="976430" y="31876"/>
                    <a:pt x="983420" y="48752"/>
                    <a:pt x="983420" y="66349"/>
                  </a:cubicBezTo>
                  <a:lnTo>
                    <a:pt x="983420" y="1118417"/>
                  </a:lnTo>
                  <a:cubicBezTo>
                    <a:pt x="983420" y="1155060"/>
                    <a:pt x="953715" y="1184766"/>
                    <a:pt x="917071" y="1184766"/>
                  </a:cubicBezTo>
                  <a:lnTo>
                    <a:pt x="66349" y="1184766"/>
                  </a:lnTo>
                  <a:cubicBezTo>
                    <a:pt x="29705" y="1184766"/>
                    <a:pt x="0" y="1155060"/>
                    <a:pt x="0" y="1118417"/>
                  </a:cubicBezTo>
                  <a:lnTo>
                    <a:pt x="0" y="66349"/>
                  </a:lnTo>
                  <a:cubicBezTo>
                    <a:pt x="0" y="29705"/>
                    <a:pt x="29705" y="0"/>
                    <a:pt x="66349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983420" cy="115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85871" y="6965089"/>
            <a:ext cx="1202650" cy="12026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39691" y="3045393"/>
            <a:ext cx="3604309" cy="4521021"/>
            <a:chOff x="0" y="0"/>
            <a:chExt cx="949283" cy="11907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9283" cy="1190721"/>
            </a:xfrm>
            <a:custGeom>
              <a:avLst/>
              <a:gdLst/>
              <a:ahLst/>
              <a:cxnLst/>
              <a:rect l="l" t="t" r="r" b="b"/>
              <a:pathLst>
                <a:path w="949283" h="1190721">
                  <a:moveTo>
                    <a:pt x="68735" y="0"/>
                  </a:moveTo>
                  <a:lnTo>
                    <a:pt x="880548" y="0"/>
                  </a:lnTo>
                  <a:cubicBezTo>
                    <a:pt x="918509" y="0"/>
                    <a:pt x="949283" y="30774"/>
                    <a:pt x="949283" y="68735"/>
                  </a:cubicBezTo>
                  <a:lnTo>
                    <a:pt x="949283" y="1121987"/>
                  </a:lnTo>
                  <a:cubicBezTo>
                    <a:pt x="949283" y="1159948"/>
                    <a:pt x="918509" y="1190721"/>
                    <a:pt x="880548" y="1190721"/>
                  </a:cubicBezTo>
                  <a:lnTo>
                    <a:pt x="68735" y="1190721"/>
                  </a:lnTo>
                  <a:cubicBezTo>
                    <a:pt x="30774" y="1190721"/>
                    <a:pt x="0" y="1159948"/>
                    <a:pt x="0" y="1121987"/>
                  </a:cubicBezTo>
                  <a:lnTo>
                    <a:pt x="0" y="68735"/>
                  </a:lnTo>
                  <a:cubicBezTo>
                    <a:pt x="0" y="30774"/>
                    <a:pt x="30774" y="0"/>
                    <a:pt x="68735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949283" cy="11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0280" y="3045393"/>
            <a:ext cx="3725161" cy="4521021"/>
            <a:chOff x="0" y="0"/>
            <a:chExt cx="981112" cy="11907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1112" cy="1190721"/>
            </a:xfrm>
            <a:custGeom>
              <a:avLst/>
              <a:gdLst/>
              <a:ahLst/>
              <a:cxnLst/>
              <a:rect l="l" t="t" r="r" b="b"/>
              <a:pathLst>
                <a:path w="981112" h="1190721">
                  <a:moveTo>
                    <a:pt x="66505" y="0"/>
                  </a:moveTo>
                  <a:lnTo>
                    <a:pt x="914607" y="0"/>
                  </a:lnTo>
                  <a:cubicBezTo>
                    <a:pt x="951337" y="0"/>
                    <a:pt x="981112" y="29775"/>
                    <a:pt x="981112" y="66505"/>
                  </a:cubicBezTo>
                  <a:lnTo>
                    <a:pt x="981112" y="1124217"/>
                  </a:lnTo>
                  <a:cubicBezTo>
                    <a:pt x="981112" y="1160946"/>
                    <a:pt x="951337" y="1190721"/>
                    <a:pt x="914607" y="1190721"/>
                  </a:cubicBezTo>
                  <a:lnTo>
                    <a:pt x="66505" y="1190721"/>
                  </a:lnTo>
                  <a:cubicBezTo>
                    <a:pt x="29775" y="1190721"/>
                    <a:pt x="0" y="1160946"/>
                    <a:pt x="0" y="1124217"/>
                  </a:cubicBezTo>
                  <a:lnTo>
                    <a:pt x="0" y="66505"/>
                  </a:lnTo>
                  <a:cubicBezTo>
                    <a:pt x="0" y="29775"/>
                    <a:pt x="29775" y="0"/>
                    <a:pt x="66505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981112" cy="11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64879" y="3045393"/>
            <a:ext cx="3594421" cy="4521021"/>
            <a:chOff x="0" y="0"/>
            <a:chExt cx="946679" cy="11907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6679" cy="1190721"/>
            </a:xfrm>
            <a:custGeom>
              <a:avLst/>
              <a:gdLst/>
              <a:ahLst/>
              <a:cxnLst/>
              <a:rect l="l" t="t" r="r" b="b"/>
              <a:pathLst>
                <a:path w="946679" h="1190721">
                  <a:moveTo>
                    <a:pt x="68924" y="0"/>
                  </a:moveTo>
                  <a:lnTo>
                    <a:pt x="877755" y="0"/>
                  </a:lnTo>
                  <a:cubicBezTo>
                    <a:pt x="896035" y="0"/>
                    <a:pt x="913566" y="7262"/>
                    <a:pt x="926491" y="20187"/>
                  </a:cubicBezTo>
                  <a:cubicBezTo>
                    <a:pt x="939417" y="33113"/>
                    <a:pt x="946679" y="50644"/>
                    <a:pt x="946679" y="68924"/>
                  </a:cubicBezTo>
                  <a:lnTo>
                    <a:pt x="946679" y="1121798"/>
                  </a:lnTo>
                  <a:cubicBezTo>
                    <a:pt x="946679" y="1140077"/>
                    <a:pt x="939417" y="1157608"/>
                    <a:pt x="926491" y="1170534"/>
                  </a:cubicBezTo>
                  <a:cubicBezTo>
                    <a:pt x="913566" y="1183460"/>
                    <a:pt x="896035" y="1190721"/>
                    <a:pt x="877755" y="1190721"/>
                  </a:cubicBezTo>
                  <a:lnTo>
                    <a:pt x="68924" y="1190721"/>
                  </a:lnTo>
                  <a:cubicBezTo>
                    <a:pt x="50644" y="1190721"/>
                    <a:pt x="33113" y="1183460"/>
                    <a:pt x="20187" y="1170534"/>
                  </a:cubicBezTo>
                  <a:cubicBezTo>
                    <a:pt x="7262" y="1157608"/>
                    <a:pt x="0" y="1140077"/>
                    <a:pt x="0" y="1121798"/>
                  </a:cubicBezTo>
                  <a:lnTo>
                    <a:pt x="0" y="68924"/>
                  </a:lnTo>
                  <a:cubicBezTo>
                    <a:pt x="0" y="50644"/>
                    <a:pt x="7262" y="33113"/>
                    <a:pt x="20187" y="20187"/>
                  </a:cubicBezTo>
                  <a:cubicBezTo>
                    <a:pt x="33113" y="7262"/>
                    <a:pt x="50644" y="0"/>
                    <a:pt x="68924" y="0"/>
                  </a:cubicBez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946679" cy="1162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33533" y="7044291"/>
            <a:ext cx="1202650" cy="12026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0C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29925" y="6965089"/>
            <a:ext cx="1202650" cy="120265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1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891366" y="7044291"/>
            <a:ext cx="1202650" cy="120265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363652" y="1809750"/>
            <a:ext cx="1636894" cy="1149918"/>
          </a:xfrm>
          <a:custGeom>
            <a:avLst/>
            <a:gdLst/>
            <a:ahLst/>
            <a:cxnLst/>
            <a:rect l="l" t="t" r="r" b="b"/>
            <a:pathLst>
              <a:path w="1636894" h="1149918">
                <a:moveTo>
                  <a:pt x="0" y="0"/>
                </a:moveTo>
                <a:lnTo>
                  <a:pt x="1636895" y="0"/>
                </a:lnTo>
                <a:lnTo>
                  <a:pt x="1636895" y="1149918"/>
                </a:lnTo>
                <a:lnTo>
                  <a:pt x="0" y="114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6616410" y="1809750"/>
            <a:ext cx="1636894" cy="1149918"/>
          </a:xfrm>
          <a:custGeom>
            <a:avLst/>
            <a:gdLst/>
            <a:ahLst/>
            <a:cxnLst/>
            <a:rect l="l" t="t" r="r" b="b"/>
            <a:pathLst>
              <a:path w="1636894" h="1149918">
                <a:moveTo>
                  <a:pt x="0" y="0"/>
                </a:moveTo>
                <a:lnTo>
                  <a:pt x="1636895" y="0"/>
                </a:lnTo>
                <a:lnTo>
                  <a:pt x="1636895" y="1149918"/>
                </a:lnTo>
                <a:lnTo>
                  <a:pt x="0" y="1149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0612803" y="1809750"/>
            <a:ext cx="1636894" cy="1149918"/>
          </a:xfrm>
          <a:custGeom>
            <a:avLst/>
            <a:gdLst/>
            <a:ahLst/>
            <a:cxnLst/>
            <a:rect l="l" t="t" r="r" b="b"/>
            <a:pathLst>
              <a:path w="1636894" h="1149918">
                <a:moveTo>
                  <a:pt x="0" y="0"/>
                </a:moveTo>
                <a:lnTo>
                  <a:pt x="1636894" y="0"/>
                </a:lnTo>
                <a:lnTo>
                  <a:pt x="1636894" y="1149918"/>
                </a:lnTo>
                <a:lnTo>
                  <a:pt x="0" y="1149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4683829" y="1809750"/>
            <a:ext cx="1636894" cy="1149918"/>
          </a:xfrm>
          <a:custGeom>
            <a:avLst/>
            <a:gdLst/>
            <a:ahLst/>
            <a:cxnLst/>
            <a:rect l="l" t="t" r="r" b="b"/>
            <a:pathLst>
              <a:path w="1636894" h="1149918">
                <a:moveTo>
                  <a:pt x="0" y="0"/>
                </a:moveTo>
                <a:lnTo>
                  <a:pt x="1636894" y="0"/>
                </a:lnTo>
                <a:lnTo>
                  <a:pt x="1636894" y="1149918"/>
                </a:lnTo>
                <a:lnTo>
                  <a:pt x="0" y="1149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28700" y="190500"/>
            <a:ext cx="1582102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Product Roadmap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701863" y="7317879"/>
            <a:ext cx="570667" cy="58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1"/>
              </a:lnSpc>
              <a:spcBef>
                <a:spcPct val="0"/>
              </a:spcBef>
            </a:pPr>
            <a:r>
              <a:rPr lang="en-US" sz="344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42916" y="7317879"/>
            <a:ext cx="583882" cy="58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1"/>
              </a:lnSpc>
              <a:spcBef>
                <a:spcPct val="0"/>
              </a:spcBef>
            </a:pPr>
            <a:r>
              <a:rPr lang="en-US" sz="344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31927" y="7216064"/>
            <a:ext cx="598646" cy="58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1"/>
              </a:lnSpc>
              <a:spcBef>
                <a:spcPct val="0"/>
              </a:spcBef>
            </a:pPr>
            <a:r>
              <a:rPr lang="en-US" sz="344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196166" y="7317879"/>
            <a:ext cx="612219" cy="58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1"/>
              </a:lnSpc>
              <a:spcBef>
                <a:spcPct val="0"/>
              </a:spcBef>
            </a:pPr>
            <a:r>
              <a:rPr lang="en-US" sz="344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88554" y="3844699"/>
            <a:ext cx="2597285" cy="269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MVP release, 5 pilot companies, 50 students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$75/project pricing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75% project completion rate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5832277" y="3844699"/>
            <a:ext cx="3033712" cy="215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20 companies, 200+ students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AI matching (85% accuracy)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GitHub PR code reviews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76458" y="3844699"/>
            <a:ext cx="3255963" cy="215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hlinkClick r:id="rId9" tooltip="https://real-work-ready.lovable.app"/>
              </a:rPr>
              <a:t>50 companies, 800+ students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  <a:hlinkClick r:id="rId9" tooltip="https://real-work-ready.lovable.app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hlinkClick r:id="rId9" tooltip="https://real-work-ready.lovable.app"/>
              </a:rPr>
              <a:t>25% hiring conversion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  <a:hlinkClick r:id="rId9" tooltip="https://real-work-ready.lovable.app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hlinkClick r:id="rId9" tooltip="https://real-work-ready.lovable.app"/>
              </a:rPr>
              <a:t>$75K in project fees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  <a:hlinkClick r:id="rId9" tooltip="https://real-work-ready.lovable.app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841897" y="3844699"/>
            <a:ext cx="3320757" cy="242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University partnerships (NEU, BU)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1,200+ students, 30% hiring conversion</a:t>
            </a:r>
          </a:p>
          <a:p>
            <a:pPr algn="l">
              <a:lnSpc>
                <a:spcPts val="2100"/>
              </a:lnSpc>
            </a:pPr>
            <a:endParaRPr lang="en-US" sz="21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3390" lvl="1" indent="-226695" algn="l">
              <a:lnSpc>
                <a:spcPts val="210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Mobile apps, SOC 2 compliance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82159" y="2160543"/>
            <a:ext cx="1399881" cy="4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5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30201" y="2160543"/>
            <a:ext cx="1409314" cy="4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5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721337" y="2160543"/>
            <a:ext cx="1419826" cy="4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5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747317" y="2160543"/>
            <a:ext cx="1429545" cy="4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35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 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00547" y="8473757"/>
            <a:ext cx="10409995" cy="113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Go-to-Market Roadmap Focused on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Phased Growth For 2026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3312" y="9134475"/>
            <a:ext cx="1738551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Hardik Dave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97263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41456" y="1570413"/>
            <a:ext cx="5076825" cy="2496392"/>
            <a:chOff x="0" y="0"/>
            <a:chExt cx="1739684" cy="855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9684" cy="855443"/>
            </a:xfrm>
            <a:custGeom>
              <a:avLst/>
              <a:gdLst/>
              <a:ahLst/>
              <a:cxnLst/>
              <a:rect l="l" t="t" r="r" b="b"/>
              <a:pathLst>
                <a:path w="1739684" h="855443">
                  <a:moveTo>
                    <a:pt x="0" y="0"/>
                  </a:moveTo>
                  <a:lnTo>
                    <a:pt x="1739684" y="0"/>
                  </a:lnTo>
                  <a:lnTo>
                    <a:pt x="1739684" y="855443"/>
                  </a:lnTo>
                  <a:lnTo>
                    <a:pt x="0" y="855443"/>
                  </a:lnTo>
                  <a:close/>
                </a:path>
              </a:pathLst>
            </a:custGeom>
            <a:blipFill>
              <a:blip r:embed="rId2"/>
              <a:stretch>
                <a:fillRect l="-48" r="-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90960" y="1563322"/>
            <a:ext cx="5074221" cy="2503483"/>
            <a:chOff x="0" y="0"/>
            <a:chExt cx="1739684" cy="8583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9684" cy="858313"/>
            </a:xfrm>
            <a:custGeom>
              <a:avLst/>
              <a:gdLst/>
              <a:ahLst/>
              <a:cxnLst/>
              <a:rect l="l" t="t" r="r" b="b"/>
              <a:pathLst>
                <a:path w="1739684" h="858313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3"/>
              <a:stretch>
                <a:fillRect l="-216" r="-2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57338"/>
            <a:ext cx="5086350" cy="2509467"/>
            <a:chOff x="0" y="0"/>
            <a:chExt cx="1739684" cy="8583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39684" cy="858313"/>
            </a:xfrm>
            <a:custGeom>
              <a:avLst/>
              <a:gdLst/>
              <a:ahLst/>
              <a:cxnLst/>
              <a:rect l="l" t="t" r="r" b="b"/>
              <a:pathLst>
                <a:path w="1739684" h="858313">
                  <a:moveTo>
                    <a:pt x="0" y="0"/>
                  </a:moveTo>
                  <a:lnTo>
                    <a:pt x="1739684" y="0"/>
                  </a:lnTo>
                  <a:lnTo>
                    <a:pt x="1739684" y="858313"/>
                  </a:lnTo>
                  <a:lnTo>
                    <a:pt x="0" y="858313"/>
                  </a:lnTo>
                  <a:close/>
                </a:path>
              </a:pathLst>
            </a:custGeom>
            <a:blipFill>
              <a:blip r:embed="rId4"/>
              <a:stretch>
                <a:fillRect l="-216" r="-2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48009" y="5144347"/>
            <a:ext cx="5089319" cy="2504666"/>
            <a:chOff x="0" y="0"/>
            <a:chExt cx="1739684" cy="8561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9684" cy="856171"/>
            </a:xfrm>
            <a:custGeom>
              <a:avLst/>
              <a:gdLst/>
              <a:ahLst/>
              <a:cxnLst/>
              <a:rect l="l" t="t" r="r" b="b"/>
              <a:pathLst>
                <a:path w="1739684" h="856171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5"/>
              <a:stretch>
                <a:fillRect l="-90" r="-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87990" y="5144347"/>
            <a:ext cx="5077190" cy="2504274"/>
            <a:chOff x="0" y="0"/>
            <a:chExt cx="1739684" cy="8580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9684" cy="858082"/>
            </a:xfrm>
            <a:custGeom>
              <a:avLst/>
              <a:gdLst/>
              <a:ahLst/>
              <a:cxnLst/>
              <a:rect l="l" t="t" r="r" b="b"/>
              <a:pathLst>
                <a:path w="1739684" h="858082">
                  <a:moveTo>
                    <a:pt x="0" y="0"/>
                  </a:moveTo>
                  <a:lnTo>
                    <a:pt x="1739684" y="0"/>
                  </a:lnTo>
                  <a:lnTo>
                    <a:pt x="1739684" y="858082"/>
                  </a:lnTo>
                  <a:lnTo>
                    <a:pt x="0" y="858082"/>
                  </a:lnTo>
                  <a:close/>
                </a:path>
              </a:pathLst>
            </a:custGeom>
            <a:blipFill>
              <a:blip r:embed="rId6"/>
              <a:stretch>
                <a:fillRect l="-202" r="-2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4639" y="5143500"/>
            <a:ext cx="5080411" cy="2500282"/>
            <a:chOff x="0" y="0"/>
            <a:chExt cx="1739684" cy="8561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9684" cy="856171"/>
            </a:xfrm>
            <a:custGeom>
              <a:avLst/>
              <a:gdLst/>
              <a:ahLst/>
              <a:cxnLst/>
              <a:rect l="l" t="t" r="r" b="b"/>
              <a:pathLst>
                <a:path w="1739684" h="856171">
                  <a:moveTo>
                    <a:pt x="0" y="0"/>
                  </a:moveTo>
                  <a:lnTo>
                    <a:pt x="1739684" y="0"/>
                  </a:lnTo>
                  <a:lnTo>
                    <a:pt x="1739684" y="856171"/>
                  </a:lnTo>
                  <a:lnTo>
                    <a:pt x="0" y="856171"/>
                  </a:lnTo>
                  <a:close/>
                </a:path>
              </a:pathLst>
            </a:custGeom>
            <a:blipFill>
              <a:blip r:embed="rId7"/>
              <a:stretch>
                <a:fillRect l="-90" r="-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2980"/>
            <a:ext cx="4890550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Discovery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375362"/>
            <a:ext cx="488761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Browse live SMB projects easily.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90960" y="3942980"/>
            <a:ext cx="4890550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Matching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90960" y="4375362"/>
            <a:ext cx="489055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AI-powered project and student matching.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1456" y="3942980"/>
            <a:ext cx="4902427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Verification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41456" y="4375362"/>
            <a:ext cx="4902427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Authentic portfolios for student credibility.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525189"/>
            <a:ext cx="4890550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Posting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996994"/>
            <a:ext cx="488761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Securely post projects for visibility.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90960" y="7534321"/>
            <a:ext cx="4890550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Tracking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87990" y="7953421"/>
            <a:ext cx="489055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Monitor performance and project success.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8009" y="7519957"/>
            <a:ext cx="4902427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Tools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48009" y="7953421"/>
            <a:ext cx="4902427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F0F0F0"/>
                </a:solidFill>
                <a:latin typeface="Carlito"/>
                <a:ea typeface="Carlito"/>
                <a:cs typeface="Carlito"/>
                <a:sym typeface="Carlito"/>
              </a:rPr>
              <a:t>Access advanced hiring tools and metrics.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57187"/>
            <a:ext cx="1582102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Product Features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5721" y="9327954"/>
            <a:ext cx="1738551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0F0F0"/>
                </a:solidFill>
                <a:latin typeface="Calibri (MS)"/>
                <a:ea typeface="Calibri (MS)"/>
                <a:cs typeface="Calibri (MS)"/>
                <a:sym typeface="Calibri (MS)"/>
              </a:rPr>
              <a:t>Hardik Dave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97263" y="9259888"/>
            <a:ext cx="4010025" cy="34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520"/>
              </a:lnSpc>
              <a:spcBef>
                <a:spcPct val="0"/>
              </a:spcBef>
            </a:pPr>
            <a:r>
              <a:rPr lang="en-US" sz="1800" b="1" spc="239">
                <a:solidFill>
                  <a:srgbClr val="F0F0F0"/>
                </a:solidFill>
                <a:latin typeface="Carlito Bold"/>
                <a:ea typeface="Carlito Bold"/>
                <a:cs typeface="Carlito Bold"/>
                <a:sym typeface="Carlito Bold"/>
              </a:rPr>
              <a:t>FALL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552</Words>
  <Application>Microsoft Office PowerPoint</Application>
  <PresentationFormat>Custom</PresentationFormat>
  <Paragraphs>175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Canva Sans Bold</vt:lpstr>
      <vt:lpstr>Carlito Bold</vt:lpstr>
      <vt:lpstr>Calibri (MS) Bold</vt:lpstr>
      <vt:lpstr>Carlito</vt:lpstr>
      <vt:lpstr>DM Sans Bold</vt:lpstr>
      <vt:lpstr>Calibri (MS)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LevelUpHub</dc:title>
  <dc:creator>krishna sai sumanth</dc:creator>
  <dc:description>Presentation - LevelUpHub</dc:description>
  <cp:lastModifiedBy>Dave H</cp:lastModifiedBy>
  <cp:revision>2</cp:revision>
  <dcterms:created xsi:type="dcterms:W3CDTF">2006-08-16T00:00:00Z</dcterms:created>
  <dcterms:modified xsi:type="dcterms:W3CDTF">2026-01-07T17:37:24Z</dcterms:modified>
  <dc:identifier>DAG6JVrXmRs</dc:identifier>
</cp:coreProperties>
</file>